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10972800"/>
  <p:notesSz cx="10972800" cy="14630400"/>
  <p:embeddedFontLst>
    <p:embeddedFont>
      <p:font typeface="Epilogue" panose="020B0604020202020204" charset="0"/>
      <p:regular r:id="rId13"/>
    </p:embeddedFont>
    <p:embeddedFont>
      <p:font typeface="Fraunces Medium"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2" d="100"/>
          <a:sy n="52" d="100"/>
        </p:scale>
        <p:origin x="144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754563"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215063" y="0"/>
            <a:ext cx="4754562" cy="733425"/>
          </a:xfrm>
          <a:prstGeom prst="rect">
            <a:avLst/>
          </a:prstGeom>
        </p:spPr>
        <p:txBody>
          <a:bodyPr vert="horz" lIns="91440" tIns="45720" rIns="91440" bIns="45720" rtlCol="0"/>
          <a:lstStyle>
            <a:lvl1pPr algn="r">
              <a:defRPr sz="1200"/>
            </a:lvl1pPr>
          </a:lstStyle>
          <a:p>
            <a:fld id="{68B26B6B-B4A2-F349-A07B-81ECE0567FAA}" type="datetimeFigureOut">
              <a:rPr lang="en-US"/>
              <a:t>6/8/2025</a:t>
            </a:fld>
            <a:endParaRPr lang="en-US"/>
          </a:p>
        </p:txBody>
      </p:sp>
      <p:sp>
        <p:nvSpPr>
          <p:cNvPr id="4" name="Slide Image Placeholder 3"/>
          <p:cNvSpPr>
            <a:spLocks noGrp="1" noRot="1" noChangeAspect="1"/>
          </p:cNvSpPr>
          <p:nvPr>
            <p:ph type="sldImg" idx="2"/>
          </p:nvPr>
        </p:nvSpPr>
        <p:spPr>
          <a:xfrm>
            <a:off x="2195513" y="1828800"/>
            <a:ext cx="6581775"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96963" y="7040563"/>
            <a:ext cx="8778875"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4754563"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215063" y="13896975"/>
            <a:ext cx="4754562" cy="733425"/>
          </a:xfrm>
          <a:prstGeom prst="rect">
            <a:avLst/>
          </a:prstGeom>
        </p:spPr>
        <p:txBody>
          <a:bodyPr vert="horz" lIns="91440" tIns="45720" rIns="91440" bIns="45720" rtlCol="0" anchor="b"/>
          <a:lstStyle>
            <a:lvl1pPr algn="r">
              <a:defRPr sz="1200"/>
            </a:lvl1pPr>
          </a:lstStyle>
          <a:p>
            <a:fld id="{80E2AB46-BA09-9C4E-8505-E3A46DC45C3C}" type="slidenum">
              <a:rPr lang="en-US"/>
              <a:t>‹#›</a:t>
            </a:fld>
            <a:endParaRPr lang="en-US"/>
          </a:p>
        </p:txBody>
      </p:sp>
    </p:spTree>
    <p:extLst>
      <p:ext uri="{BB962C8B-B14F-4D97-AF65-F5344CB8AC3E}">
        <p14:creationId xmlns:p14="http://schemas.microsoft.com/office/powerpoint/2010/main" val="106834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A8AFCC"/>
          </a:solidFill>
          <a:ln/>
        </p:spPr>
      </p:sp>
      <p:sp>
        <p:nvSpPr>
          <p:cNvPr id="3" name="Shape 1"/>
          <p:cNvSpPr/>
          <p:nvPr/>
        </p:nvSpPr>
        <p:spPr>
          <a:xfrm>
            <a:off x="0" y="0"/>
            <a:ext cx="14630400" cy="10972800"/>
          </a:xfrm>
          <a:prstGeom prst="rect">
            <a:avLst/>
          </a:prstGeom>
          <a:solidFill>
            <a:srgbClr val="080E26"/>
          </a:solidFill>
          <a:ln/>
        </p:spPr>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2546390"/>
            <a:ext cx="7556421" cy="2835116"/>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Sanatani – Journey Through India's Sacred Temples &amp; Timeless Traditions</a:t>
            </a:r>
            <a:endParaRPr lang="en-US" sz="4450" dirty="0"/>
          </a:p>
        </p:txBody>
      </p:sp>
      <p:sp>
        <p:nvSpPr>
          <p:cNvPr id="4" name="Text 1"/>
          <p:cNvSpPr/>
          <p:nvPr/>
        </p:nvSpPr>
        <p:spPr>
          <a:xfrm>
            <a:off x="793790" y="572166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Welcome to an engaging tour of our travel website. Explore features designed for easy trip planning and unforgettable experiences.</a:t>
            </a:r>
            <a:endParaRPr lang="en-US" sz="1750" dirty="0"/>
          </a:p>
        </p:txBody>
      </p:sp>
      <p:sp>
        <p:nvSpPr>
          <p:cNvPr id="5" name="Text 2"/>
          <p:cNvSpPr/>
          <p:nvPr/>
        </p:nvSpPr>
        <p:spPr>
          <a:xfrm>
            <a:off x="793790" y="7150537"/>
            <a:ext cx="7556421" cy="1275874"/>
          </a:xfrm>
          <a:prstGeom prst="rect">
            <a:avLst/>
          </a:prstGeom>
          <a:noFill/>
          <a:ln/>
        </p:spPr>
        <p:txBody>
          <a:bodyPr wrap="square" lIns="0" tIns="0" rIns="0" bIns="0" rtlCol="0" anchor="t"/>
          <a:lstStyle/>
          <a:p>
            <a:pPr marL="0" indent="0" algn="l">
              <a:lnSpc>
                <a:spcPts val="3300"/>
              </a:lnSpc>
              <a:buNone/>
            </a:pPr>
            <a:r>
              <a:rPr lang="en-US" sz="2650" b="1" i="1" u="sng" dirty="0">
                <a:solidFill>
                  <a:srgbClr val="FAA1A1"/>
                </a:solidFill>
                <a:latin typeface="Fraunces Medium" pitchFamily="34" charset="0"/>
                <a:ea typeface="Fraunces Medium" pitchFamily="34" charset="-122"/>
                <a:cs typeface="Fraunces Medium" pitchFamily="34" charset="-120"/>
              </a:rPr>
              <a:t>Made by:—</a:t>
            </a:r>
            <a:r>
              <a:rPr lang="en-US" sz="2650" dirty="0">
                <a:solidFill>
                  <a:srgbClr val="FFFFFF"/>
                </a:solidFill>
                <a:latin typeface="Fraunces Medium" pitchFamily="34" charset="0"/>
                <a:ea typeface="Fraunces Medium" pitchFamily="34" charset="-122"/>
                <a:cs typeface="Fraunces Medium" pitchFamily="34" charset="-120"/>
              </a:rPr>
              <a:t>   </a:t>
            </a:r>
            <a:r>
              <a:rPr lang="en-US" sz="2650" b="1" i="1" u="sng" dirty="0">
                <a:solidFill>
                  <a:srgbClr val="FAA1A1"/>
                </a:solidFill>
                <a:latin typeface="Fraunces Medium" pitchFamily="34" charset="0"/>
                <a:ea typeface="Fraunces Medium" pitchFamily="34" charset="-122"/>
                <a:cs typeface="Fraunces Medium" pitchFamily="34" charset="-120"/>
              </a:rPr>
              <a:t>Muskan Gupta   &amp;     Aastha Bharti   </a:t>
            </a:r>
            <a:endParaRPr lang="en-US" sz="2650" dirty="0"/>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793909"/>
            <a:ext cx="13042821" cy="2126456"/>
          </a:xfrm>
          <a:prstGeom prst="rect">
            <a:avLst/>
          </a:prstGeom>
          <a:noFill/>
          <a:ln/>
        </p:spPr>
        <p:txBody>
          <a:bodyPr wrap="none" lIns="0" tIns="0" rIns="0" bIns="0" rtlCol="0" anchor="t"/>
          <a:lstStyle/>
          <a:p>
            <a:pPr marL="0" indent="0" algn="ctr">
              <a:lnSpc>
                <a:spcPts val="16700"/>
              </a:lnSpc>
              <a:buNone/>
            </a:pPr>
            <a:r>
              <a:rPr lang="en-US" sz="13350" dirty="0">
                <a:solidFill>
                  <a:srgbClr val="FFFFFF"/>
                </a:solidFill>
                <a:latin typeface="Fraunces Medium" pitchFamily="34" charset="0"/>
                <a:ea typeface="Fraunces Medium" pitchFamily="34" charset="-122"/>
                <a:cs typeface="Fraunces Medium" pitchFamily="34" charset="-120"/>
              </a:rPr>
              <a:t>Thank You</a:t>
            </a:r>
            <a:endParaRPr lang="en-US" sz="13350" dirty="0"/>
          </a:p>
        </p:txBody>
      </p:sp>
      <p:pic>
        <p:nvPicPr>
          <p:cNvPr id="3" name="Image 0" descr="preencoded.png"/>
          <p:cNvPicPr>
            <a:picLocks noChangeAspect="1"/>
          </p:cNvPicPr>
          <p:nvPr/>
        </p:nvPicPr>
        <p:blipFill>
          <a:blip r:embed="rId3"/>
          <a:stretch>
            <a:fillRect/>
          </a:stretch>
        </p:blipFill>
        <p:spPr>
          <a:xfrm>
            <a:off x="3912751" y="3373993"/>
            <a:ext cx="6804779" cy="68047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4252913"/>
          </a:xfrm>
          <a:prstGeom prst="rect">
            <a:avLst/>
          </a:prstGeom>
        </p:spPr>
      </p:pic>
      <p:sp>
        <p:nvSpPr>
          <p:cNvPr id="3" name="Text 0"/>
          <p:cNvSpPr/>
          <p:nvPr/>
        </p:nvSpPr>
        <p:spPr>
          <a:xfrm>
            <a:off x="793790" y="6544032"/>
            <a:ext cx="5670590" cy="708779"/>
          </a:xfrm>
          <a:prstGeom prst="rect">
            <a:avLst/>
          </a:prstGeom>
          <a:noFill/>
          <a:ln/>
        </p:spPr>
        <p:txBody>
          <a:bodyPr wrap="none" lIns="0" tIns="0" rIns="0" bIns="0" rtlCol="0" anchor="t"/>
          <a:lstStyle/>
          <a:p>
            <a:pPr marL="0" indent="0" algn="l">
              <a:lnSpc>
                <a:spcPts val="5550"/>
              </a:lnSpc>
              <a:buNone/>
            </a:pPr>
            <a:r>
              <a:rPr lang="en-US" sz="4450" u="sng" dirty="0">
                <a:solidFill>
                  <a:srgbClr val="FFFFFF"/>
                </a:solidFill>
                <a:latin typeface="Fraunces Medium" pitchFamily="34" charset="0"/>
                <a:ea typeface="Fraunces Medium" pitchFamily="34" charset="-122"/>
                <a:cs typeface="Fraunces Medium" pitchFamily="34" charset="-120"/>
              </a:rPr>
              <a:t>Introduction.</a:t>
            </a:r>
            <a:endParaRPr lang="en-US" sz="4450" dirty="0"/>
          </a:p>
        </p:txBody>
      </p:sp>
      <p:sp>
        <p:nvSpPr>
          <p:cNvPr id="4" name="Text 1"/>
          <p:cNvSpPr/>
          <p:nvPr/>
        </p:nvSpPr>
        <p:spPr>
          <a:xfrm>
            <a:off x="793790" y="7592973"/>
            <a:ext cx="13042821" cy="1088708"/>
          </a:xfrm>
          <a:prstGeom prst="rect">
            <a:avLst/>
          </a:prstGeom>
          <a:noFill/>
          <a:ln/>
        </p:spPr>
        <p:txBody>
          <a:bodyPr wrap="square" lIns="0" tIns="0" rIns="0" bIns="0" rtlCol="0" anchor="t"/>
          <a:lstStyle/>
          <a:p>
            <a:pPr marL="0" indent="0" algn="l">
              <a:lnSpc>
                <a:spcPts val="2850"/>
              </a:lnSpc>
              <a:buNone/>
            </a:pPr>
            <a:r>
              <a:rPr lang="en-US" sz="1750" b="1" u="sng" dirty="0">
                <a:solidFill>
                  <a:srgbClr val="EBECEF"/>
                </a:solidFill>
                <a:latin typeface="Epilogue" pitchFamily="34" charset="0"/>
                <a:ea typeface="Epilogue" pitchFamily="34" charset="-122"/>
                <a:cs typeface="Epilogue" pitchFamily="34" charset="-120"/>
              </a:rPr>
              <a:t>Sanatani </a:t>
            </a:r>
            <a:r>
              <a:rPr lang="en-US" sz="1750" dirty="0">
                <a:solidFill>
                  <a:srgbClr val="EBECEF"/>
                </a:solidFill>
                <a:latin typeface="Epilogue" pitchFamily="34" charset="0"/>
                <a:ea typeface="Epilogue" pitchFamily="34" charset="-122"/>
                <a:cs typeface="Epilogue" pitchFamily="34" charset="-120"/>
              </a:rPr>
              <a:t>is a dedicated platform that helps people explore and visit famous Hindu temples across India. It provides detailed information about each temple, along with travel and accommodation services, making spiritual journeys easier for devotees and tourists.</a:t>
            </a:r>
            <a:endParaRPr lang="en-US" sz="1750" dirty="0"/>
          </a:p>
        </p:txBody>
      </p:sp>
    </p:spTree>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3185755"/>
            <a:ext cx="9652516"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User-Friendly Interface and Search.</a:t>
            </a:r>
            <a:endParaRPr lang="en-US" sz="4450" dirty="0"/>
          </a:p>
        </p:txBody>
      </p:sp>
      <p:sp>
        <p:nvSpPr>
          <p:cNvPr id="3" name="Text 1"/>
          <p:cNvSpPr/>
          <p:nvPr/>
        </p:nvSpPr>
        <p:spPr>
          <a:xfrm>
            <a:off x="793790" y="446151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Intuitive Navigation</a:t>
            </a:r>
            <a:endParaRPr lang="en-US" sz="2200" dirty="0"/>
          </a:p>
        </p:txBody>
      </p:sp>
      <p:sp>
        <p:nvSpPr>
          <p:cNvPr id="4" name="Text 2"/>
          <p:cNvSpPr/>
          <p:nvPr/>
        </p:nvSpPr>
        <p:spPr>
          <a:xfrm>
            <a:off x="793790" y="5042654"/>
            <a:ext cx="6243280" cy="2177415"/>
          </a:xfrm>
          <a:prstGeom prst="rect">
            <a:avLst/>
          </a:prstGeom>
          <a:noFill/>
          <a:ln/>
        </p:spPr>
        <p:txBody>
          <a:bodyPr wrap="square" lIns="0" tIns="0" rIns="0" bIns="0" rtlCol="0" anchor="t"/>
          <a:lstStyle/>
          <a:p>
            <a:pPr marL="0" indent="0" algn="l">
              <a:lnSpc>
                <a:spcPts val="2850"/>
              </a:lnSpc>
              <a:buNone/>
            </a:pPr>
            <a:r>
              <a:rPr lang="en-US" sz="1750" b="1" dirty="0">
                <a:solidFill>
                  <a:srgbClr val="EBECEF"/>
                </a:solidFill>
                <a:latin typeface="Epilogue" pitchFamily="34" charset="0"/>
                <a:ea typeface="Epilogue" pitchFamily="34" charset="-122"/>
                <a:cs typeface="Epilogue" pitchFamily="34" charset="-120"/>
              </a:rPr>
              <a:t>Intuitive Navigation</a:t>
            </a:r>
            <a:r>
              <a:rPr lang="en-US" sz="1750" dirty="0">
                <a:solidFill>
                  <a:srgbClr val="EBECEF"/>
                </a:solidFill>
                <a:latin typeface="Epilogue" pitchFamily="34" charset="0"/>
                <a:ea typeface="Epilogue" pitchFamily="34" charset="-122"/>
                <a:cs typeface="Epilogue" pitchFamily="34" charset="-120"/>
              </a:rPr>
              <a:t> refers to a user interface design approach that makes it easy for users to find what they’re looking for without confusion or unnecessary effort. On your </a:t>
            </a:r>
            <a:r>
              <a:rPr lang="en-US" sz="1750" b="1" u="sng" dirty="0">
                <a:solidFill>
                  <a:srgbClr val="FAA1A1"/>
                </a:solidFill>
                <a:latin typeface="Epilogue" pitchFamily="34" charset="0"/>
                <a:ea typeface="Epilogue" pitchFamily="34" charset="-122"/>
                <a:cs typeface="Epilogue" pitchFamily="34" charset="-120"/>
              </a:rPr>
              <a:t>Sanatani </a:t>
            </a:r>
            <a:r>
              <a:rPr lang="en-US" sz="1750" dirty="0">
                <a:solidFill>
                  <a:srgbClr val="EBECEF"/>
                </a:solidFill>
                <a:latin typeface="Epilogue" pitchFamily="34" charset="0"/>
                <a:ea typeface="Epilogue" pitchFamily="34" charset="-122"/>
                <a:cs typeface="Epilogue" pitchFamily="34" charset="-120"/>
              </a:rPr>
              <a:t>website, here’s how you can implement </a:t>
            </a:r>
            <a:r>
              <a:rPr lang="en-US" sz="1750" b="1" dirty="0">
                <a:solidFill>
                  <a:srgbClr val="EBECEF"/>
                </a:solidFill>
                <a:latin typeface="Epilogue" pitchFamily="34" charset="0"/>
                <a:ea typeface="Epilogue" pitchFamily="34" charset="-122"/>
                <a:cs typeface="Epilogue" pitchFamily="34" charset="-120"/>
              </a:rPr>
              <a:t>Intuitive Navigation</a:t>
            </a:r>
            <a:r>
              <a:rPr lang="en-US" sz="1750" dirty="0">
                <a:solidFill>
                  <a:srgbClr val="EBECEF"/>
                </a:solidFill>
                <a:latin typeface="Epilogue" pitchFamily="34" charset="0"/>
                <a:ea typeface="Epilogue" pitchFamily="34" charset="-122"/>
                <a:cs typeface="Epilogue" pitchFamily="34" charset="-120"/>
              </a:rPr>
              <a:t> to ensure a user-friendly experience</a:t>
            </a:r>
            <a:endParaRPr lang="en-US" sz="1750" dirty="0"/>
          </a:p>
        </p:txBody>
      </p:sp>
      <p:sp>
        <p:nvSpPr>
          <p:cNvPr id="5" name="Text 3"/>
          <p:cNvSpPr/>
          <p:nvPr/>
        </p:nvSpPr>
        <p:spPr>
          <a:xfrm>
            <a:off x="7598092" y="446151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Fraunces Medium" pitchFamily="34" charset="0"/>
                <a:ea typeface="Fraunces Medium" pitchFamily="34" charset="-122"/>
                <a:cs typeface="Fraunces Medium" pitchFamily="34" charset="-120"/>
              </a:rPr>
              <a:t>Powerful Search</a:t>
            </a:r>
            <a:endParaRPr lang="en-US" sz="2200" dirty="0"/>
          </a:p>
        </p:txBody>
      </p:sp>
      <p:sp>
        <p:nvSpPr>
          <p:cNvPr id="6" name="Text 4"/>
          <p:cNvSpPr/>
          <p:nvPr/>
        </p:nvSpPr>
        <p:spPr>
          <a:xfrm>
            <a:off x="7598092" y="5042654"/>
            <a:ext cx="6246019" cy="2540318"/>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A </a:t>
            </a:r>
            <a:r>
              <a:rPr lang="en-US" sz="1750" b="1" dirty="0">
                <a:solidFill>
                  <a:srgbClr val="EBECEF"/>
                </a:solidFill>
                <a:latin typeface="Epilogue" pitchFamily="34" charset="0"/>
                <a:ea typeface="Epilogue" pitchFamily="34" charset="-122"/>
                <a:cs typeface="Epilogue" pitchFamily="34" charset="-120"/>
              </a:rPr>
              <a:t>Powerful Search</a:t>
            </a:r>
            <a:r>
              <a:rPr lang="en-US" sz="1750" dirty="0">
                <a:solidFill>
                  <a:srgbClr val="EBECEF"/>
                </a:solidFill>
                <a:latin typeface="Epilogue" pitchFamily="34" charset="0"/>
                <a:ea typeface="Epilogue" pitchFamily="34" charset="-122"/>
                <a:cs typeface="Epilogue" pitchFamily="34" charset="-120"/>
              </a:rPr>
              <a:t> feature enhances the </a:t>
            </a:r>
            <a:r>
              <a:rPr lang="en-US" sz="1750" b="1" dirty="0">
                <a:solidFill>
                  <a:srgbClr val="EBECEF"/>
                </a:solidFill>
                <a:latin typeface="Epilogue" pitchFamily="34" charset="0"/>
                <a:ea typeface="Epilogue" pitchFamily="34" charset="-122"/>
                <a:cs typeface="Epilogue" pitchFamily="34" charset="-120"/>
              </a:rPr>
              <a:t>user experience</a:t>
            </a:r>
            <a:r>
              <a:rPr lang="en-US" sz="1750" dirty="0">
                <a:solidFill>
                  <a:srgbClr val="EBECEF"/>
                </a:solidFill>
                <a:latin typeface="Epilogue" pitchFamily="34" charset="0"/>
                <a:ea typeface="Epilogue" pitchFamily="34" charset="-122"/>
                <a:cs typeface="Epilogue" pitchFamily="34" charset="-120"/>
              </a:rPr>
              <a:t> by allowing visitors to quickly find relevant information without browsing through multiple pages. For your </a:t>
            </a:r>
            <a:r>
              <a:rPr lang="en-US" sz="1750" b="1" u="sng" dirty="0">
                <a:solidFill>
                  <a:srgbClr val="FAA1A1"/>
                </a:solidFill>
                <a:latin typeface="Epilogue" pitchFamily="34" charset="0"/>
                <a:ea typeface="Epilogue" pitchFamily="34" charset="-122"/>
                <a:cs typeface="Epilogue" pitchFamily="34" charset="-120"/>
              </a:rPr>
              <a:t>Sanatani </a:t>
            </a:r>
            <a:r>
              <a:rPr lang="en-US" sz="1750" dirty="0">
                <a:solidFill>
                  <a:srgbClr val="EBECEF"/>
                </a:solidFill>
                <a:latin typeface="Epilogue" pitchFamily="34" charset="0"/>
                <a:ea typeface="Epilogue" pitchFamily="34" charset="-122"/>
                <a:cs typeface="Epilogue" pitchFamily="34" charset="-120"/>
              </a:rPr>
              <a:t>website—which likely includes a wide range of temples, services, hotels, and cultural content—here’s how to build a </a:t>
            </a:r>
            <a:r>
              <a:rPr lang="en-US" sz="1750" b="1" dirty="0">
                <a:solidFill>
                  <a:srgbClr val="EBECEF"/>
                </a:solidFill>
                <a:latin typeface="Epilogue" pitchFamily="34" charset="0"/>
                <a:ea typeface="Epilogue" pitchFamily="34" charset="-122"/>
                <a:cs typeface="Epilogue" pitchFamily="34" charset="-120"/>
              </a:rPr>
              <a:t>robust and powerful search system</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767715"/>
            <a:ext cx="4252913" cy="531614"/>
          </a:xfrm>
          <a:prstGeom prst="rect">
            <a:avLst/>
          </a:prstGeom>
          <a:noFill/>
          <a:ln/>
        </p:spPr>
        <p:txBody>
          <a:bodyPr wrap="none" lIns="0" tIns="0" rIns="0" bIns="0" rtlCol="0" anchor="t"/>
          <a:lstStyle/>
          <a:p>
            <a:pPr marL="0" indent="0" algn="l">
              <a:lnSpc>
                <a:spcPts val="4150"/>
              </a:lnSpc>
              <a:buNone/>
            </a:pPr>
            <a:r>
              <a:rPr lang="en-US" sz="3300" dirty="0">
                <a:solidFill>
                  <a:srgbClr val="FFFFFF"/>
                </a:solidFill>
                <a:latin typeface="Fraunces Medium" pitchFamily="34" charset="0"/>
                <a:ea typeface="Fraunces Medium" pitchFamily="34" charset="-122"/>
                <a:cs typeface="Fraunces Medium" pitchFamily="34" charset="-120"/>
              </a:rPr>
              <a:t>Destinations</a:t>
            </a:r>
            <a:endParaRPr lang="en-US" sz="3300" dirty="0"/>
          </a:p>
        </p:txBody>
      </p:sp>
      <p:pic>
        <p:nvPicPr>
          <p:cNvPr id="3" name="Image 0" descr="preencoded.png"/>
          <p:cNvPicPr>
            <a:picLocks noChangeAspect="1"/>
          </p:cNvPicPr>
          <p:nvPr/>
        </p:nvPicPr>
        <p:blipFill>
          <a:blip r:embed="rId3"/>
          <a:stretch>
            <a:fillRect/>
          </a:stretch>
        </p:blipFill>
        <p:spPr>
          <a:xfrm>
            <a:off x="793790" y="1639491"/>
            <a:ext cx="4252913" cy="2628424"/>
          </a:xfrm>
          <a:prstGeom prst="rect">
            <a:avLst/>
          </a:prstGeom>
        </p:spPr>
      </p:pic>
      <p:sp>
        <p:nvSpPr>
          <p:cNvPr id="4" name="Text 1"/>
          <p:cNvSpPr/>
          <p:nvPr/>
        </p:nvSpPr>
        <p:spPr>
          <a:xfrm>
            <a:off x="5259348" y="1639491"/>
            <a:ext cx="4301371" cy="425291"/>
          </a:xfrm>
          <a:prstGeom prst="rect">
            <a:avLst/>
          </a:prstGeom>
          <a:noFill/>
          <a:ln/>
        </p:spPr>
        <p:txBody>
          <a:bodyPr wrap="none" lIns="0" tIns="0" rIns="0" bIns="0" rtlCol="0" anchor="t"/>
          <a:lstStyle/>
          <a:p>
            <a:pPr marL="0" indent="0" algn="l">
              <a:lnSpc>
                <a:spcPts val="3300"/>
              </a:lnSpc>
              <a:buNone/>
            </a:pPr>
            <a:r>
              <a:rPr lang="en-US" sz="2650" dirty="0">
                <a:solidFill>
                  <a:srgbClr val="EBECEF"/>
                </a:solidFill>
                <a:latin typeface="Fraunces Medium" pitchFamily="34" charset="0"/>
                <a:ea typeface="Fraunces Medium" pitchFamily="34" charset="-122"/>
                <a:cs typeface="Fraunces Medium" pitchFamily="34" charset="-120"/>
              </a:rPr>
              <a:t>Kashi Vishwanath Temple.</a:t>
            </a:r>
            <a:endParaRPr lang="en-US" sz="2650" dirty="0"/>
          </a:p>
        </p:txBody>
      </p:sp>
      <p:sp>
        <p:nvSpPr>
          <p:cNvPr id="5" name="Text 2"/>
          <p:cNvSpPr/>
          <p:nvPr/>
        </p:nvSpPr>
        <p:spPr>
          <a:xfrm>
            <a:off x="5259348" y="2166818"/>
            <a:ext cx="8577263" cy="1360646"/>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The Kashi Vishwanath Temple is one of the most famous Hindu temples dedicated to Lord Shiva. Located in Varanasi, Uttar Pradesh, it stands on the western bank of the holy river Ganga and is one of the twelve Jyotirlingas, the holiest of Shiva temples.</a:t>
            </a:r>
            <a:endParaRPr lang="en-US" sz="1650" dirty="0"/>
          </a:p>
        </p:txBody>
      </p:sp>
      <p:pic>
        <p:nvPicPr>
          <p:cNvPr id="6" name="Image 1" descr="preencoded.png"/>
          <p:cNvPicPr>
            <a:picLocks noChangeAspect="1"/>
          </p:cNvPicPr>
          <p:nvPr/>
        </p:nvPicPr>
        <p:blipFill>
          <a:blip r:embed="rId4"/>
          <a:stretch>
            <a:fillRect/>
          </a:stretch>
        </p:blipFill>
        <p:spPr>
          <a:xfrm>
            <a:off x="793790" y="4608076"/>
            <a:ext cx="4252913" cy="2628424"/>
          </a:xfrm>
          <a:prstGeom prst="rect">
            <a:avLst/>
          </a:prstGeom>
        </p:spPr>
      </p:pic>
      <p:sp>
        <p:nvSpPr>
          <p:cNvPr id="7" name="Text 3"/>
          <p:cNvSpPr/>
          <p:nvPr/>
        </p:nvSpPr>
        <p:spPr>
          <a:xfrm>
            <a:off x="5259348" y="4608076"/>
            <a:ext cx="3402330" cy="425291"/>
          </a:xfrm>
          <a:prstGeom prst="rect">
            <a:avLst/>
          </a:prstGeom>
          <a:noFill/>
          <a:ln/>
        </p:spPr>
        <p:txBody>
          <a:bodyPr wrap="none" lIns="0" tIns="0" rIns="0" bIns="0" rtlCol="0" anchor="t"/>
          <a:lstStyle/>
          <a:p>
            <a:pPr marL="0" indent="0" algn="l">
              <a:lnSpc>
                <a:spcPts val="3300"/>
              </a:lnSpc>
              <a:buNone/>
            </a:pPr>
            <a:r>
              <a:rPr lang="en-US" sz="2650" dirty="0">
                <a:solidFill>
                  <a:srgbClr val="EBECEF"/>
                </a:solidFill>
                <a:latin typeface="Fraunces Medium" pitchFamily="34" charset="0"/>
                <a:ea typeface="Fraunces Medium" pitchFamily="34" charset="-122"/>
                <a:cs typeface="Fraunces Medium" pitchFamily="34" charset="-120"/>
              </a:rPr>
              <a:t>Somnath temple.</a:t>
            </a:r>
            <a:endParaRPr lang="en-US" sz="2650" dirty="0"/>
          </a:p>
        </p:txBody>
      </p:sp>
      <p:sp>
        <p:nvSpPr>
          <p:cNvPr id="8" name="Text 4"/>
          <p:cNvSpPr/>
          <p:nvPr/>
        </p:nvSpPr>
        <p:spPr>
          <a:xfrm>
            <a:off x="5259348" y="5135404"/>
            <a:ext cx="8577263" cy="1020485"/>
          </a:xfrm>
          <a:prstGeom prst="rect">
            <a:avLst/>
          </a:prstGeom>
          <a:noFill/>
          <a:ln/>
        </p:spPr>
        <p:txBody>
          <a:bodyPr wrap="square" lIns="0" tIns="0" rIns="0" bIns="0" rtlCol="0" anchor="t"/>
          <a:lstStyle/>
          <a:p>
            <a:pPr marL="0" indent="0" algn="l">
              <a:lnSpc>
                <a:spcPts val="2650"/>
              </a:lnSpc>
              <a:buNone/>
            </a:pPr>
            <a:r>
              <a:rPr lang="en-US" sz="1650" dirty="0">
                <a:solidFill>
                  <a:srgbClr val="EBECEF"/>
                </a:solidFill>
                <a:latin typeface="Epilogue" pitchFamily="34" charset="0"/>
                <a:ea typeface="Epilogue" pitchFamily="34" charset="-122"/>
                <a:cs typeface="Epilogue" pitchFamily="34" charset="-120"/>
              </a:rPr>
              <a:t>The Somnath temple located in Prabhas Patan near Veraval in Saurashtra on the western coast of Gujarat, India is believed to be the first among the twelve Jyotirlinga shrines of Shiva.</a:t>
            </a:r>
            <a:endParaRPr lang="en-US" sz="1650" dirty="0"/>
          </a:p>
        </p:txBody>
      </p:sp>
      <p:pic>
        <p:nvPicPr>
          <p:cNvPr id="9" name="Image 2" descr="preencoded.png"/>
          <p:cNvPicPr>
            <a:picLocks noChangeAspect="1"/>
          </p:cNvPicPr>
          <p:nvPr/>
        </p:nvPicPr>
        <p:blipFill>
          <a:blip r:embed="rId5"/>
          <a:stretch>
            <a:fillRect/>
          </a:stretch>
        </p:blipFill>
        <p:spPr>
          <a:xfrm>
            <a:off x="793790" y="7576661"/>
            <a:ext cx="4252913" cy="2628424"/>
          </a:xfrm>
          <a:prstGeom prst="rect">
            <a:avLst/>
          </a:prstGeom>
        </p:spPr>
      </p:pic>
      <p:sp>
        <p:nvSpPr>
          <p:cNvPr id="10" name="Text 5"/>
          <p:cNvSpPr/>
          <p:nvPr/>
        </p:nvSpPr>
        <p:spPr>
          <a:xfrm>
            <a:off x="5259348" y="7576661"/>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EBECEF"/>
                </a:solidFill>
                <a:latin typeface="Fraunces Medium" pitchFamily="34" charset="0"/>
                <a:ea typeface="Fraunces Medium" pitchFamily="34" charset="-122"/>
                <a:cs typeface="Fraunces Medium" pitchFamily="34" charset="-120"/>
              </a:rPr>
              <a:t>Kedarnath</a:t>
            </a:r>
            <a:endParaRPr lang="en-US" sz="2650" dirty="0"/>
          </a:p>
        </p:txBody>
      </p:sp>
      <p:sp>
        <p:nvSpPr>
          <p:cNvPr id="11" name="Text 6"/>
          <p:cNvSpPr/>
          <p:nvPr/>
        </p:nvSpPr>
        <p:spPr>
          <a:xfrm>
            <a:off x="5259348" y="8103989"/>
            <a:ext cx="8577263" cy="1360646"/>
          </a:xfrm>
          <a:prstGeom prst="rect">
            <a:avLst/>
          </a:prstGeom>
          <a:noFill/>
          <a:ln/>
        </p:spPr>
        <p:txBody>
          <a:bodyPr wrap="square" lIns="0" tIns="0" rIns="0" bIns="0" rtlCol="0" anchor="t"/>
          <a:lstStyle/>
          <a:p>
            <a:pPr marL="0" indent="0" algn="l">
              <a:lnSpc>
                <a:spcPts val="2650"/>
              </a:lnSpc>
              <a:buNone/>
            </a:pPr>
            <a:r>
              <a:rPr lang="en-US" sz="1650" b="1" dirty="0">
                <a:solidFill>
                  <a:srgbClr val="EBECEF"/>
                </a:solidFill>
                <a:latin typeface="Epilogue" pitchFamily="34" charset="0"/>
                <a:ea typeface="Epilogue" pitchFamily="34" charset="-122"/>
                <a:cs typeface="Epilogue" pitchFamily="34" charset="-120"/>
              </a:rPr>
              <a:t>Kedarnath Temple</a:t>
            </a:r>
            <a:r>
              <a:rPr lang="en-US" sz="1650" dirty="0">
                <a:solidFill>
                  <a:srgbClr val="EBECEF"/>
                </a:solidFill>
                <a:latin typeface="Epilogue" pitchFamily="34" charset="0"/>
                <a:ea typeface="Epilogue" pitchFamily="34" charset="-122"/>
                <a:cs typeface="Epilogue" pitchFamily="34" charset="-120"/>
              </a:rPr>
              <a:t> is one of the most revered and ancient Hindu temples in India, dedicated to </a:t>
            </a:r>
            <a:r>
              <a:rPr lang="en-US" sz="1650" b="1" dirty="0">
                <a:solidFill>
                  <a:srgbClr val="EBECEF"/>
                </a:solidFill>
                <a:latin typeface="Epilogue" pitchFamily="34" charset="0"/>
                <a:ea typeface="Epilogue" pitchFamily="34" charset="-122"/>
                <a:cs typeface="Epilogue" pitchFamily="34" charset="-120"/>
              </a:rPr>
              <a:t>Lord Shiva</a:t>
            </a:r>
            <a:r>
              <a:rPr lang="en-US" sz="1650" dirty="0">
                <a:solidFill>
                  <a:srgbClr val="EBECEF"/>
                </a:solidFill>
                <a:latin typeface="Epilogue" pitchFamily="34" charset="0"/>
                <a:ea typeface="Epilogue" pitchFamily="34" charset="-122"/>
                <a:cs typeface="Epilogue" pitchFamily="34" charset="-120"/>
              </a:rPr>
              <a:t>. It holds immense religious, historical, and cultural significance and is a key part of the </a:t>
            </a:r>
            <a:r>
              <a:rPr lang="en-US" sz="1650" b="1" dirty="0">
                <a:solidFill>
                  <a:srgbClr val="EBECEF"/>
                </a:solidFill>
                <a:latin typeface="Epilogue" pitchFamily="34" charset="0"/>
                <a:ea typeface="Epilogue" pitchFamily="34" charset="-122"/>
                <a:cs typeface="Epilogue" pitchFamily="34" charset="-120"/>
              </a:rPr>
              <a:t>Char Dham Yatra</a:t>
            </a:r>
            <a:r>
              <a:rPr lang="en-US" sz="1650" dirty="0">
                <a:solidFill>
                  <a:srgbClr val="EBECEF"/>
                </a:solidFill>
                <a:latin typeface="Epilogue" pitchFamily="34" charset="0"/>
                <a:ea typeface="Epilogue" pitchFamily="34" charset="-122"/>
                <a:cs typeface="Epilogue" pitchFamily="34" charset="-120"/>
              </a:rPr>
              <a:t> (along with Badrinath, Gangotri, and Yamunotri).</a:t>
            </a:r>
            <a:endParaRPr lang="en-US" sz="1650" dirty="0"/>
          </a:p>
        </p:txBody>
      </p:sp>
    </p:spTree>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12025"/>
            <a:ext cx="7483554" cy="708779"/>
          </a:xfrm>
          <a:prstGeom prst="rect">
            <a:avLst/>
          </a:prstGeom>
          <a:noFill/>
          <a:ln/>
        </p:spPr>
        <p:txBody>
          <a:bodyPr wrap="none" lIns="0" tIns="0" rIns="0" bIns="0" rtlCol="0" anchor="t"/>
          <a:lstStyle/>
          <a:p>
            <a:pPr marL="0" indent="0" algn="l">
              <a:lnSpc>
                <a:spcPts val="5550"/>
              </a:lnSpc>
              <a:buNone/>
            </a:pPr>
            <a:r>
              <a:rPr lang="en-US" sz="4450" u="sng" dirty="0">
                <a:solidFill>
                  <a:srgbClr val="FFFFFF"/>
                </a:solidFill>
                <a:latin typeface="Fraunces Medium" pitchFamily="34" charset="0"/>
                <a:ea typeface="Fraunces Medium" pitchFamily="34" charset="-122"/>
                <a:cs typeface="Fraunces Medium" pitchFamily="34" charset="-120"/>
              </a:rPr>
              <a:t>Overview of Website Page's.</a:t>
            </a:r>
            <a:endParaRPr lang="en-US" sz="4450" dirty="0"/>
          </a:p>
        </p:txBody>
      </p:sp>
      <p:pic>
        <p:nvPicPr>
          <p:cNvPr id="3" name="Image 0" descr="preencoded.png"/>
          <p:cNvPicPr>
            <a:picLocks noChangeAspect="1"/>
          </p:cNvPicPr>
          <p:nvPr/>
        </p:nvPicPr>
        <p:blipFill>
          <a:blip r:embed="rId3"/>
          <a:stretch>
            <a:fillRect/>
          </a:stretch>
        </p:blipFill>
        <p:spPr>
          <a:xfrm>
            <a:off x="801410" y="3220402"/>
            <a:ext cx="6450330" cy="2721888"/>
          </a:xfrm>
          <a:prstGeom prst="rect">
            <a:avLst/>
          </a:prstGeom>
        </p:spPr>
      </p:pic>
      <p:pic>
        <p:nvPicPr>
          <p:cNvPr id="4" name="Image 1" descr="preencoded.png"/>
          <p:cNvPicPr>
            <a:picLocks noChangeAspect="1"/>
          </p:cNvPicPr>
          <p:nvPr/>
        </p:nvPicPr>
        <p:blipFill>
          <a:blip r:embed="rId4"/>
          <a:stretch>
            <a:fillRect/>
          </a:stretch>
        </p:blipFill>
        <p:spPr>
          <a:xfrm>
            <a:off x="7433191" y="3220402"/>
            <a:ext cx="6395799" cy="2721888"/>
          </a:xfrm>
          <a:prstGeom prst="rect">
            <a:avLst/>
          </a:prstGeom>
        </p:spPr>
      </p:pic>
      <p:pic>
        <p:nvPicPr>
          <p:cNvPr id="5" name="Image 2" descr="preencoded.png"/>
          <p:cNvPicPr>
            <a:picLocks noChangeAspect="1"/>
          </p:cNvPicPr>
          <p:nvPr/>
        </p:nvPicPr>
        <p:blipFill>
          <a:blip r:embed="rId5"/>
          <a:stretch>
            <a:fillRect/>
          </a:stretch>
        </p:blipFill>
        <p:spPr>
          <a:xfrm>
            <a:off x="801410" y="6123742"/>
            <a:ext cx="6433304" cy="2721888"/>
          </a:xfrm>
          <a:prstGeom prst="rect">
            <a:avLst/>
          </a:prstGeom>
        </p:spPr>
      </p:pic>
      <p:pic>
        <p:nvPicPr>
          <p:cNvPr id="6" name="Image 3" descr="preencoded.png"/>
          <p:cNvPicPr>
            <a:picLocks noChangeAspect="1"/>
          </p:cNvPicPr>
          <p:nvPr/>
        </p:nvPicPr>
        <p:blipFill>
          <a:blip r:embed="rId6"/>
          <a:stretch>
            <a:fillRect/>
          </a:stretch>
        </p:blipFill>
        <p:spPr>
          <a:xfrm>
            <a:off x="7416165" y="6123742"/>
            <a:ext cx="6412825" cy="2721888"/>
          </a:xfrm>
          <a:prstGeom prst="rect">
            <a:avLst/>
          </a:prstGeom>
        </p:spPr>
      </p:pic>
    </p:spTree>
  </p:cSld>
  <p:clrMapOvr>
    <a:masterClrMapping/>
  </p:clrMapOvr>
  <p:transition spd="slow">
    <p:comb/>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127206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Travel Guides and Expert Tips</a:t>
            </a:r>
            <a:endParaRPr lang="en-US" sz="4450" dirty="0"/>
          </a:p>
        </p:txBody>
      </p:sp>
      <p:sp>
        <p:nvSpPr>
          <p:cNvPr id="4" name="Shape 1"/>
          <p:cNvSpPr/>
          <p:nvPr/>
        </p:nvSpPr>
        <p:spPr>
          <a:xfrm>
            <a:off x="793790" y="3029783"/>
            <a:ext cx="510302" cy="510302"/>
          </a:xfrm>
          <a:prstGeom prst="roundRect">
            <a:avLst>
              <a:gd name="adj" fmla="val 18669"/>
            </a:avLst>
          </a:prstGeom>
          <a:solidFill>
            <a:srgbClr val="283157"/>
          </a:solidFill>
          <a:ln w="7620">
            <a:solidFill>
              <a:srgbClr val="414A70"/>
            </a:solidFill>
            <a:prstDash val="solid"/>
          </a:ln>
        </p:spPr>
      </p:sp>
      <p:pic>
        <p:nvPicPr>
          <p:cNvPr id="5" name="Image 1" descr="preencoded.png"/>
          <p:cNvPicPr>
            <a:picLocks noChangeAspect="1"/>
          </p:cNvPicPr>
          <p:nvPr/>
        </p:nvPicPr>
        <p:blipFill>
          <a:blip r:embed="rId4"/>
          <a:stretch>
            <a:fillRect/>
          </a:stretch>
        </p:blipFill>
        <p:spPr>
          <a:xfrm>
            <a:off x="878860" y="3072289"/>
            <a:ext cx="340162" cy="425291"/>
          </a:xfrm>
          <a:prstGeom prst="rect">
            <a:avLst/>
          </a:prstGeom>
        </p:spPr>
      </p:pic>
      <p:sp>
        <p:nvSpPr>
          <p:cNvPr id="6" name="Text 2"/>
          <p:cNvSpPr/>
          <p:nvPr/>
        </p:nvSpPr>
        <p:spPr>
          <a:xfrm>
            <a:off x="1530906" y="3107650"/>
            <a:ext cx="2899410" cy="708660"/>
          </a:xfrm>
          <a:prstGeom prst="rect">
            <a:avLst/>
          </a:prstGeom>
          <a:noFill/>
          <a:ln/>
        </p:spPr>
        <p:txBody>
          <a:bodyPr wrap="squar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Insider Recommendations</a:t>
            </a:r>
            <a:endParaRPr lang="en-US" sz="2200" dirty="0"/>
          </a:p>
        </p:txBody>
      </p:sp>
      <p:sp>
        <p:nvSpPr>
          <p:cNvPr id="7" name="Text 3"/>
          <p:cNvSpPr/>
          <p:nvPr/>
        </p:nvSpPr>
        <p:spPr>
          <a:xfrm>
            <a:off x="1530906" y="3952399"/>
            <a:ext cx="2899410" cy="290322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To make your spiritual journey to </a:t>
            </a:r>
            <a:r>
              <a:rPr lang="en-US" sz="1750" b="1" dirty="0">
                <a:solidFill>
                  <a:srgbClr val="EBECEF"/>
                </a:solidFill>
                <a:latin typeface="Epilogue" pitchFamily="34" charset="0"/>
                <a:ea typeface="Epilogue" pitchFamily="34" charset="-122"/>
                <a:cs typeface="Epilogue" pitchFamily="34" charset="-120"/>
              </a:rPr>
              <a:t>Kedarnath</a:t>
            </a:r>
            <a:r>
              <a:rPr lang="en-US" sz="1750" dirty="0">
                <a:solidFill>
                  <a:srgbClr val="EBECEF"/>
                </a:solidFill>
                <a:latin typeface="Epilogue" pitchFamily="34" charset="0"/>
                <a:ea typeface="Epilogue" pitchFamily="34" charset="-122"/>
                <a:cs typeface="Epilogue" pitchFamily="34" charset="-120"/>
              </a:rPr>
              <a:t> smooth, memorable, and spiritually enriching, here are </a:t>
            </a:r>
            <a:r>
              <a:rPr lang="en-US" sz="1750" b="1" dirty="0">
                <a:solidFill>
                  <a:srgbClr val="EBECEF"/>
                </a:solidFill>
                <a:latin typeface="Epilogue" pitchFamily="34" charset="0"/>
                <a:ea typeface="Epilogue" pitchFamily="34" charset="-122"/>
                <a:cs typeface="Epilogue" pitchFamily="34" charset="-120"/>
              </a:rPr>
              <a:t>insider recommendations</a:t>
            </a:r>
            <a:r>
              <a:rPr lang="en-US" sz="1750" dirty="0">
                <a:solidFill>
                  <a:srgbClr val="EBECEF"/>
                </a:solidFill>
                <a:latin typeface="Epilogue" pitchFamily="34" charset="0"/>
                <a:ea typeface="Epilogue" pitchFamily="34" charset="-122"/>
                <a:cs typeface="Epilogue" pitchFamily="34" charset="-120"/>
              </a:rPr>
              <a:t> from seasoned travelers and local experts.</a:t>
            </a:r>
            <a:endParaRPr lang="en-US" sz="1750" dirty="0"/>
          </a:p>
        </p:txBody>
      </p:sp>
      <p:sp>
        <p:nvSpPr>
          <p:cNvPr id="8" name="Shape 4"/>
          <p:cNvSpPr/>
          <p:nvPr/>
        </p:nvSpPr>
        <p:spPr>
          <a:xfrm>
            <a:off x="4713803" y="3029783"/>
            <a:ext cx="510302" cy="510302"/>
          </a:xfrm>
          <a:prstGeom prst="roundRect">
            <a:avLst>
              <a:gd name="adj" fmla="val 18669"/>
            </a:avLst>
          </a:prstGeom>
          <a:solidFill>
            <a:srgbClr val="283157"/>
          </a:solidFill>
          <a:ln w="7620">
            <a:solidFill>
              <a:srgbClr val="414A70"/>
            </a:solidFill>
            <a:prstDash val="solid"/>
          </a:ln>
        </p:spPr>
      </p:sp>
      <p:pic>
        <p:nvPicPr>
          <p:cNvPr id="9" name="Image 2" descr="preencoded.png"/>
          <p:cNvPicPr>
            <a:picLocks noChangeAspect="1"/>
          </p:cNvPicPr>
          <p:nvPr/>
        </p:nvPicPr>
        <p:blipFill>
          <a:blip r:embed="rId4"/>
          <a:stretch>
            <a:fillRect/>
          </a:stretch>
        </p:blipFill>
        <p:spPr>
          <a:xfrm>
            <a:off x="4798874" y="3072289"/>
            <a:ext cx="340162" cy="425291"/>
          </a:xfrm>
          <a:prstGeom prst="rect">
            <a:avLst/>
          </a:prstGeom>
        </p:spPr>
      </p:pic>
      <p:sp>
        <p:nvSpPr>
          <p:cNvPr id="10" name="Text 5"/>
          <p:cNvSpPr/>
          <p:nvPr/>
        </p:nvSpPr>
        <p:spPr>
          <a:xfrm>
            <a:off x="5450919" y="31076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Packing Tips</a:t>
            </a:r>
            <a:endParaRPr lang="en-US" sz="2200" dirty="0"/>
          </a:p>
        </p:txBody>
      </p:sp>
      <p:sp>
        <p:nvSpPr>
          <p:cNvPr id="11" name="Text 6"/>
          <p:cNvSpPr/>
          <p:nvPr/>
        </p:nvSpPr>
        <p:spPr>
          <a:xfrm>
            <a:off x="5450919" y="3598069"/>
            <a:ext cx="2899410" cy="3629025"/>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Traveling to </a:t>
            </a:r>
            <a:r>
              <a:rPr lang="en-US" sz="1750" b="1" dirty="0">
                <a:solidFill>
                  <a:srgbClr val="EBECEF"/>
                </a:solidFill>
                <a:latin typeface="Epilogue" pitchFamily="34" charset="0"/>
                <a:ea typeface="Epilogue" pitchFamily="34" charset="-122"/>
                <a:cs typeface="Epilogue" pitchFamily="34" charset="-120"/>
              </a:rPr>
              <a:t>Kedarnath</a:t>
            </a:r>
            <a:r>
              <a:rPr lang="en-US" sz="1750" dirty="0">
                <a:solidFill>
                  <a:srgbClr val="EBECEF"/>
                </a:solidFill>
                <a:latin typeface="Epilogue" pitchFamily="34" charset="0"/>
                <a:ea typeface="Epilogue" pitchFamily="34" charset="-122"/>
                <a:cs typeface="Epilogue" pitchFamily="34" charset="-120"/>
              </a:rPr>
              <a:t>, especially through mountainous terrain and high altitudes, requires smart and mindful packing. Here’s a curated checklist to help you stay comfortable, safe, and spiritually focused during your journey.</a:t>
            </a:r>
            <a:endParaRPr lang="en-US" sz="1750" dirty="0"/>
          </a:p>
        </p:txBody>
      </p:sp>
      <p:sp>
        <p:nvSpPr>
          <p:cNvPr id="12" name="Shape 7"/>
          <p:cNvSpPr/>
          <p:nvPr/>
        </p:nvSpPr>
        <p:spPr>
          <a:xfrm>
            <a:off x="793790" y="7680722"/>
            <a:ext cx="510302" cy="510302"/>
          </a:xfrm>
          <a:prstGeom prst="roundRect">
            <a:avLst>
              <a:gd name="adj" fmla="val 18669"/>
            </a:avLst>
          </a:prstGeom>
          <a:solidFill>
            <a:srgbClr val="283157"/>
          </a:solidFill>
          <a:ln w="7620">
            <a:solidFill>
              <a:srgbClr val="414A70"/>
            </a:solidFill>
            <a:prstDash val="solid"/>
          </a:ln>
        </p:spPr>
      </p:sp>
      <p:pic>
        <p:nvPicPr>
          <p:cNvPr id="13" name="Image 3" descr="preencoded.png"/>
          <p:cNvPicPr>
            <a:picLocks noChangeAspect="1"/>
          </p:cNvPicPr>
          <p:nvPr/>
        </p:nvPicPr>
        <p:blipFill>
          <a:blip r:embed="rId4"/>
          <a:stretch>
            <a:fillRect/>
          </a:stretch>
        </p:blipFill>
        <p:spPr>
          <a:xfrm>
            <a:off x="878860" y="7723227"/>
            <a:ext cx="340162" cy="425291"/>
          </a:xfrm>
          <a:prstGeom prst="rect">
            <a:avLst/>
          </a:prstGeom>
        </p:spPr>
      </p:pic>
      <p:sp>
        <p:nvSpPr>
          <p:cNvPr id="14" name="Text 8"/>
          <p:cNvSpPr/>
          <p:nvPr/>
        </p:nvSpPr>
        <p:spPr>
          <a:xfrm>
            <a:off x="1530906" y="775858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Safety Protocols</a:t>
            </a:r>
            <a:endParaRPr lang="en-US" sz="2200" dirty="0"/>
          </a:p>
        </p:txBody>
      </p:sp>
      <p:sp>
        <p:nvSpPr>
          <p:cNvPr id="15" name="Text 9"/>
          <p:cNvSpPr/>
          <p:nvPr/>
        </p:nvSpPr>
        <p:spPr>
          <a:xfrm>
            <a:off x="1530906" y="8249007"/>
            <a:ext cx="6819305" cy="1451610"/>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Visiting </a:t>
            </a:r>
            <a:r>
              <a:rPr lang="en-US" sz="1750" b="1" dirty="0">
                <a:solidFill>
                  <a:srgbClr val="EBECEF"/>
                </a:solidFill>
                <a:latin typeface="Epilogue" pitchFamily="34" charset="0"/>
                <a:ea typeface="Epilogue" pitchFamily="34" charset="-122"/>
                <a:cs typeface="Epilogue" pitchFamily="34" charset="-120"/>
              </a:rPr>
              <a:t>Kedarnath</a:t>
            </a:r>
            <a:r>
              <a:rPr lang="en-US" sz="1750" dirty="0">
                <a:solidFill>
                  <a:srgbClr val="EBECEF"/>
                </a:solidFill>
                <a:latin typeface="Epilogue" pitchFamily="34" charset="0"/>
                <a:ea typeface="Epilogue" pitchFamily="34" charset="-122"/>
                <a:cs typeface="Epilogue" pitchFamily="34" charset="-120"/>
              </a:rPr>
              <a:t> involves high-altitude trekking, unpredictable weather, and remote locations. Following proper </a:t>
            </a:r>
            <a:r>
              <a:rPr lang="en-US" sz="1750" b="1" dirty="0">
                <a:solidFill>
                  <a:srgbClr val="EBECEF"/>
                </a:solidFill>
                <a:latin typeface="Epilogue" pitchFamily="34" charset="0"/>
                <a:ea typeface="Epilogue" pitchFamily="34" charset="-122"/>
                <a:cs typeface="Epilogue" pitchFamily="34" charset="-120"/>
              </a:rPr>
              <a:t>safety protocols</a:t>
            </a:r>
            <a:r>
              <a:rPr lang="en-US" sz="1750" dirty="0">
                <a:solidFill>
                  <a:srgbClr val="EBECEF"/>
                </a:solidFill>
                <a:latin typeface="Epilogue" pitchFamily="34" charset="0"/>
                <a:ea typeface="Epilogue" pitchFamily="34" charset="-122"/>
                <a:cs typeface="Epilogue" pitchFamily="34" charset="-120"/>
              </a:rPr>
              <a:t> ensures a safe, smooth, and spiritually fulfilling journey. Here’s a comprehensive guide</a:t>
            </a:r>
            <a:endParaRPr lang="en-US" sz="1750" dirty="0"/>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12025"/>
            <a:ext cx="10958274"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Important parts for Customer's Booking.</a:t>
            </a:r>
            <a:endParaRPr lang="en-US" sz="4450" dirty="0"/>
          </a:p>
        </p:txBody>
      </p:sp>
      <p:pic>
        <p:nvPicPr>
          <p:cNvPr id="3" name="Image 0" descr="preencoded.png"/>
          <p:cNvPicPr>
            <a:picLocks noChangeAspect="1"/>
          </p:cNvPicPr>
          <p:nvPr/>
        </p:nvPicPr>
        <p:blipFill>
          <a:blip r:embed="rId3"/>
          <a:stretch>
            <a:fillRect/>
          </a:stretch>
        </p:blipFill>
        <p:spPr>
          <a:xfrm>
            <a:off x="801410" y="3220402"/>
            <a:ext cx="6691908" cy="2721888"/>
          </a:xfrm>
          <a:prstGeom prst="rect">
            <a:avLst/>
          </a:prstGeom>
        </p:spPr>
      </p:pic>
      <p:pic>
        <p:nvPicPr>
          <p:cNvPr id="4" name="Image 1" descr="preencoded.png"/>
          <p:cNvPicPr>
            <a:picLocks noChangeAspect="1"/>
          </p:cNvPicPr>
          <p:nvPr/>
        </p:nvPicPr>
        <p:blipFill>
          <a:blip r:embed="rId4"/>
          <a:stretch>
            <a:fillRect/>
          </a:stretch>
        </p:blipFill>
        <p:spPr>
          <a:xfrm>
            <a:off x="7674769" y="3220402"/>
            <a:ext cx="6154341" cy="2721888"/>
          </a:xfrm>
          <a:prstGeom prst="rect">
            <a:avLst/>
          </a:prstGeom>
        </p:spPr>
      </p:pic>
      <p:pic>
        <p:nvPicPr>
          <p:cNvPr id="5" name="Image 2" descr="preencoded.png"/>
          <p:cNvPicPr>
            <a:picLocks noChangeAspect="1"/>
          </p:cNvPicPr>
          <p:nvPr/>
        </p:nvPicPr>
        <p:blipFill>
          <a:blip r:embed="rId5"/>
          <a:stretch>
            <a:fillRect/>
          </a:stretch>
        </p:blipFill>
        <p:spPr>
          <a:xfrm>
            <a:off x="801410" y="6123742"/>
            <a:ext cx="6436638" cy="2721888"/>
          </a:xfrm>
          <a:prstGeom prst="rect">
            <a:avLst/>
          </a:prstGeom>
        </p:spPr>
      </p:pic>
      <p:pic>
        <p:nvPicPr>
          <p:cNvPr id="6" name="Image 3" descr="preencoded.png"/>
          <p:cNvPicPr>
            <a:picLocks noChangeAspect="1"/>
          </p:cNvPicPr>
          <p:nvPr/>
        </p:nvPicPr>
        <p:blipFill>
          <a:blip r:embed="rId6"/>
          <a:stretch>
            <a:fillRect/>
          </a:stretch>
        </p:blipFill>
        <p:spPr>
          <a:xfrm>
            <a:off x="7419499" y="6123742"/>
            <a:ext cx="6409492" cy="272188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4110"/>
          </a:xfrm>
          <a:prstGeom prst="rect">
            <a:avLst/>
          </a:prstGeom>
        </p:spPr>
      </p:pic>
      <p:sp>
        <p:nvSpPr>
          <p:cNvPr id="3" name="Text 0"/>
          <p:cNvSpPr/>
          <p:nvPr/>
        </p:nvSpPr>
        <p:spPr>
          <a:xfrm>
            <a:off x="6280190" y="62376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Customer Reviews</a:t>
            </a:r>
            <a:endParaRPr lang="en-US" sz="4450" dirty="0"/>
          </a:p>
        </p:txBody>
      </p:sp>
      <p:sp>
        <p:nvSpPr>
          <p:cNvPr id="4" name="Shape 1"/>
          <p:cNvSpPr/>
          <p:nvPr/>
        </p:nvSpPr>
        <p:spPr>
          <a:xfrm>
            <a:off x="6280190" y="1672709"/>
            <a:ext cx="3664863" cy="5677019"/>
          </a:xfrm>
          <a:prstGeom prst="roundRect">
            <a:avLst>
              <a:gd name="adj" fmla="val 2599"/>
            </a:avLst>
          </a:prstGeom>
          <a:solidFill>
            <a:srgbClr val="283157"/>
          </a:solidFill>
          <a:ln w="7620">
            <a:solidFill>
              <a:srgbClr val="414A70"/>
            </a:solidFill>
            <a:prstDash val="solid"/>
          </a:ln>
        </p:spPr>
      </p:sp>
      <p:sp>
        <p:nvSpPr>
          <p:cNvPr id="5" name="Text 2"/>
          <p:cNvSpPr/>
          <p:nvPr/>
        </p:nvSpPr>
        <p:spPr>
          <a:xfrm>
            <a:off x="6514624" y="1907143"/>
            <a:ext cx="3051096"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Shivan from Prayagraj</a:t>
            </a:r>
            <a:endParaRPr lang="en-US" sz="2200" dirty="0"/>
          </a:p>
        </p:txBody>
      </p:sp>
      <p:sp>
        <p:nvSpPr>
          <p:cNvPr id="6" name="Text 3"/>
          <p:cNvSpPr/>
          <p:nvPr/>
        </p:nvSpPr>
        <p:spPr>
          <a:xfrm>
            <a:off x="6514624" y="2397562"/>
            <a:ext cx="3195995" cy="4717733"/>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Visiting Kedarnath through the Sanatani platform was one of the most transformative experiences of my life. The website’s guides were incredibly detailed—packing tips, spiritual insights, and even local dos and don’ts helped me feel fully prepared. I was nervous traveling solo from the U.S., but everything felt smooth, safe, and sacred.</a:t>
            </a:r>
            <a:endParaRPr lang="en-US" sz="1750" dirty="0"/>
          </a:p>
        </p:txBody>
      </p:sp>
      <p:sp>
        <p:nvSpPr>
          <p:cNvPr id="7" name="Shape 4"/>
          <p:cNvSpPr/>
          <p:nvPr/>
        </p:nvSpPr>
        <p:spPr>
          <a:xfrm>
            <a:off x="10171867" y="1672709"/>
            <a:ext cx="3664863" cy="5677019"/>
          </a:xfrm>
          <a:prstGeom prst="roundRect">
            <a:avLst>
              <a:gd name="adj" fmla="val 2599"/>
            </a:avLst>
          </a:prstGeom>
          <a:solidFill>
            <a:srgbClr val="283157"/>
          </a:solidFill>
          <a:ln w="7620">
            <a:solidFill>
              <a:srgbClr val="414A70"/>
            </a:solidFill>
            <a:prstDash val="solid"/>
          </a:ln>
        </p:spPr>
      </p:sp>
      <p:sp>
        <p:nvSpPr>
          <p:cNvPr id="8" name="Text 5"/>
          <p:cNvSpPr/>
          <p:nvPr/>
        </p:nvSpPr>
        <p:spPr>
          <a:xfrm>
            <a:off x="10406301" y="190714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Aastha from Agra</a:t>
            </a:r>
            <a:endParaRPr lang="en-US" sz="2200" dirty="0"/>
          </a:p>
        </p:txBody>
      </p:sp>
      <p:sp>
        <p:nvSpPr>
          <p:cNvPr id="9" name="Text 6"/>
          <p:cNvSpPr/>
          <p:nvPr/>
        </p:nvSpPr>
        <p:spPr>
          <a:xfrm>
            <a:off x="10406301" y="2397562"/>
            <a:ext cx="3195995" cy="3991928"/>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As someone deeply interested in history and spirituality, the Sanatani website offered more than just travel info—it gave me cultural context, temple stories, and genuine insider tips. From the moment I landed in Delhi to my final trek to Kedarnath, everything was well-guided.</a:t>
            </a:r>
            <a:endParaRPr lang="en-US" sz="1750" dirty="0"/>
          </a:p>
        </p:txBody>
      </p:sp>
      <p:sp>
        <p:nvSpPr>
          <p:cNvPr id="10" name="Shape 7"/>
          <p:cNvSpPr/>
          <p:nvPr/>
        </p:nvSpPr>
        <p:spPr>
          <a:xfrm>
            <a:off x="6280190" y="7576542"/>
            <a:ext cx="7556421" cy="2773799"/>
          </a:xfrm>
          <a:prstGeom prst="roundRect">
            <a:avLst>
              <a:gd name="adj" fmla="val 3435"/>
            </a:avLst>
          </a:prstGeom>
          <a:solidFill>
            <a:srgbClr val="283157"/>
          </a:solidFill>
          <a:ln w="7620">
            <a:solidFill>
              <a:srgbClr val="414A70"/>
            </a:solidFill>
            <a:prstDash val="solid"/>
          </a:ln>
        </p:spPr>
      </p:sp>
      <p:sp>
        <p:nvSpPr>
          <p:cNvPr id="11" name="Text 8"/>
          <p:cNvSpPr/>
          <p:nvPr/>
        </p:nvSpPr>
        <p:spPr>
          <a:xfrm>
            <a:off x="6514624" y="7810976"/>
            <a:ext cx="3380661" cy="354330"/>
          </a:xfrm>
          <a:prstGeom prst="rect">
            <a:avLst/>
          </a:prstGeom>
          <a:noFill/>
          <a:ln/>
        </p:spPr>
        <p:txBody>
          <a:bodyPr wrap="none" lIns="0" tIns="0" rIns="0" bIns="0" rtlCol="0" anchor="t"/>
          <a:lstStyle/>
          <a:p>
            <a:pPr marL="0" indent="0" algn="l">
              <a:lnSpc>
                <a:spcPts val="2750"/>
              </a:lnSpc>
              <a:buNone/>
            </a:pPr>
            <a:r>
              <a:rPr lang="en-US" sz="2200" dirty="0">
                <a:solidFill>
                  <a:srgbClr val="EBECEF"/>
                </a:solidFill>
                <a:latin typeface="Fraunces Medium" pitchFamily="34" charset="0"/>
                <a:ea typeface="Fraunces Medium" pitchFamily="34" charset="-122"/>
                <a:cs typeface="Fraunces Medium" pitchFamily="34" charset="-120"/>
              </a:rPr>
              <a:t>Prakarsh from Prayagraj</a:t>
            </a:r>
            <a:endParaRPr lang="en-US" sz="2200" dirty="0"/>
          </a:p>
        </p:txBody>
      </p:sp>
      <p:sp>
        <p:nvSpPr>
          <p:cNvPr id="12" name="Text 9"/>
          <p:cNvSpPr/>
          <p:nvPr/>
        </p:nvSpPr>
        <p:spPr>
          <a:xfrm>
            <a:off x="6514624" y="8301395"/>
            <a:ext cx="7087553" cy="1814512"/>
          </a:xfrm>
          <a:prstGeom prst="rect">
            <a:avLst/>
          </a:prstGeom>
          <a:noFill/>
          <a:ln/>
        </p:spPr>
        <p:txBody>
          <a:bodyPr wrap="square" lIns="0" tIns="0" rIns="0" bIns="0" rtlCol="0" anchor="t"/>
          <a:lstStyle/>
          <a:p>
            <a:pPr marL="0" indent="0" algn="l">
              <a:lnSpc>
                <a:spcPts val="2850"/>
              </a:lnSpc>
              <a:buNone/>
            </a:pPr>
            <a:r>
              <a:rPr lang="en-US" sz="1750" dirty="0">
                <a:solidFill>
                  <a:srgbClr val="EBECEF"/>
                </a:solidFill>
                <a:latin typeface="Epilogue" pitchFamily="34" charset="0"/>
                <a:ea typeface="Epilogue" pitchFamily="34" charset="-122"/>
                <a:cs typeface="Epilogue" pitchFamily="34" charset="-120"/>
              </a:rPr>
              <a:t>I’ve always been fascinated by Indian spirituality, but planning a pilgrimage from abroad felt overwhelming—until I found the Sanatani website. The way it broke down each aspect—from temple history to safety protocols—made everything so accessible and reassuring.</a:t>
            </a:r>
            <a:endParaRPr lang="en-US" sz="1750" dirty="0"/>
          </a:p>
        </p:txBody>
      </p:sp>
    </p:spTree>
  </p:cSld>
  <p:clrMapOvr>
    <a:masterClrMapping/>
  </p:clrMapOvr>
  <p:transition spd="slow">
    <p:wheel spokes="1"/>
  </p:transition>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3405545"/>
            <a:ext cx="6244709" cy="4161473"/>
          </a:xfrm>
          <a:prstGeom prst="rect">
            <a:avLst/>
          </a:prstGeom>
        </p:spPr>
      </p:pic>
      <p:sp>
        <p:nvSpPr>
          <p:cNvPr id="3" name="Text 0"/>
          <p:cNvSpPr/>
          <p:nvPr/>
        </p:nvSpPr>
        <p:spPr>
          <a:xfrm>
            <a:off x="7599521" y="170783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FFFFF"/>
                </a:solidFill>
                <a:latin typeface="Fraunces Medium" pitchFamily="34" charset="0"/>
                <a:ea typeface="Fraunces Medium" pitchFamily="34" charset="-122"/>
                <a:cs typeface="Fraunces Medium" pitchFamily="34" charset="-120"/>
              </a:rPr>
              <a:t>Summary</a:t>
            </a:r>
            <a:endParaRPr lang="en-US" sz="4450" dirty="0"/>
          </a:p>
        </p:txBody>
      </p:sp>
      <p:sp>
        <p:nvSpPr>
          <p:cNvPr id="4" name="Text 1"/>
          <p:cNvSpPr/>
          <p:nvPr/>
        </p:nvSpPr>
        <p:spPr>
          <a:xfrm>
            <a:off x="7599521" y="2643426"/>
            <a:ext cx="6244709" cy="3827621"/>
          </a:xfrm>
          <a:prstGeom prst="rect">
            <a:avLst/>
          </a:prstGeom>
          <a:noFill/>
          <a:ln/>
        </p:spPr>
        <p:txBody>
          <a:bodyPr wrap="square" lIns="0" tIns="0" rIns="0" bIns="0" rtlCol="0" anchor="t"/>
          <a:lstStyle/>
          <a:p>
            <a:pPr marL="0" indent="0" algn="l">
              <a:lnSpc>
                <a:spcPts val="3300"/>
              </a:lnSpc>
              <a:buNone/>
            </a:pPr>
            <a:r>
              <a:rPr lang="en-US" sz="2650" i="1" dirty="0">
                <a:solidFill>
                  <a:srgbClr val="FFFFFF"/>
                </a:solidFill>
                <a:latin typeface="Fraunces Medium" pitchFamily="34" charset="0"/>
                <a:ea typeface="Fraunces Medium" pitchFamily="34" charset="-122"/>
                <a:cs typeface="Fraunces Medium" pitchFamily="34" charset="-120"/>
              </a:rPr>
              <a:t>Sanatani is a dedicated platform that simplifies spiritual journeys by offering comprehensive information on famous Hindu temples across India. Alongside temple details, it provides travel and accommodation assistance, ensuring a seamless and enriching experience for devotees and tourists alike.</a:t>
            </a:r>
            <a:endParaRPr lang="en-US" sz="2650" dirty="0"/>
          </a:p>
        </p:txBody>
      </p:sp>
      <p:sp>
        <p:nvSpPr>
          <p:cNvPr id="5" name="Text 2"/>
          <p:cNvSpPr/>
          <p:nvPr/>
        </p:nvSpPr>
        <p:spPr>
          <a:xfrm>
            <a:off x="7599521" y="6697861"/>
            <a:ext cx="6244709" cy="2566988"/>
          </a:xfrm>
          <a:prstGeom prst="rect">
            <a:avLst/>
          </a:prstGeom>
          <a:noFill/>
          <a:ln/>
        </p:spPr>
        <p:txBody>
          <a:bodyPr wrap="square" lIns="0" tIns="0" rIns="0" bIns="0" rtlCol="0" anchor="t"/>
          <a:lstStyle/>
          <a:p>
            <a:pPr marL="0" indent="0" algn="l">
              <a:lnSpc>
                <a:spcPts val="3300"/>
              </a:lnSpc>
              <a:buNone/>
            </a:pPr>
            <a:r>
              <a:rPr lang="en-US" sz="2650" dirty="0">
                <a:solidFill>
                  <a:srgbClr val="FFFFFF"/>
                </a:solidFill>
                <a:latin typeface="Fraunces Medium" pitchFamily="34" charset="0"/>
                <a:ea typeface="Fraunces Medium" pitchFamily="34" charset="-122"/>
                <a:cs typeface="Fraunces Medium" pitchFamily="34" charset="-120"/>
              </a:rPr>
              <a:t>This version keeps it concise while highlighting the key offerings (temple info, travel, and accommodation) and the target audience (devotees/tourists). Let me know if you'd like any tweaks! </a:t>
            </a:r>
            <a:r>
              <a:rPr lang="en-US" sz="2650" dirty="0">
                <a:solidFill>
                  <a:srgbClr val="000000"/>
                </a:solidFill>
                <a:latin typeface="Fraunces Medium" pitchFamily="34" charset="0"/>
                <a:ea typeface="Fraunces Medium" pitchFamily="34" charset="-122"/>
                <a:cs typeface="Fraunces Medium" pitchFamily="34" charset="-120"/>
              </a:rPr>
              <a:t>🙏</a:t>
            </a:r>
            <a:endParaRPr lang="en-US" sz="2650" dirty="0"/>
          </a:p>
        </p:txBody>
      </p:sp>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712</Words>
  <Application>Microsoft Office PowerPoint</Application>
  <PresentationFormat>Custom</PresentationFormat>
  <Paragraphs>47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Fraunces Medium</vt:lpstr>
      <vt:lpstr>Epilogue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 GUPTA</cp:lastModifiedBy>
  <cp:revision>3</cp:revision>
  <dcterms:created xsi:type="dcterms:W3CDTF">2025-05-06T16:13:20Z</dcterms:created>
  <dcterms:modified xsi:type="dcterms:W3CDTF">2025-06-08T16:42:55Z</dcterms:modified>
</cp:coreProperties>
</file>